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83" d="100"/>
          <a:sy n="83" d="100"/>
        </p:scale>
        <p:origin x="912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/>
          <p:cNvGrpSpPr/>
          <p:nvPr/>
        </p:nvGrpSpPr>
        <p:grpSpPr>
          <a:xfrm>
            <a:off x="0" y="0"/>
            <a:ext cx="9144677" cy="6858000"/>
            <a:chOff x="0" y="0"/>
            <a:chExt cx="9144677" cy="6858000"/>
          </a:xfrm>
        </p:grpSpPr>
        <p:pic>
          <p:nvPicPr>
            <p:cNvPr id="8" name="Picture 7" descr="SD-PanelTitle-R1.png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9144000" cy="6858000"/>
            </a:xfrm>
            <a:prstGeom prst="rect">
              <a:avLst/>
            </a:prstGeom>
          </p:spPr>
        </p:pic>
        <p:sp>
          <p:nvSpPr>
            <p:cNvPr id="11" name="Rectangle 10"/>
            <p:cNvSpPr/>
            <p:nvPr/>
          </p:nvSpPr>
          <p:spPr>
            <a:xfrm>
              <a:off x="1515532" y="1520422"/>
              <a:ext cx="6112935" cy="3818468"/>
            </a:xfrm>
            <a:prstGeom prst="rect">
              <a:avLst/>
            </a:prstGeom>
            <a:noFill/>
            <a:ln w="15875" cap="flat">
              <a:miter lim="800000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pic>
          <p:nvPicPr>
            <p:cNvPr id="12" name="Picture 11" descr="HDRibbonTitle-UniformTrim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-2" r="47959"/>
            <a:stretch/>
          </p:blipFill>
          <p:spPr>
            <a:xfrm>
              <a:off x="0" y="3128434"/>
              <a:ext cx="1664208" cy="612648"/>
            </a:xfrm>
            <a:prstGeom prst="rect">
              <a:avLst/>
            </a:prstGeom>
          </p:spPr>
        </p:pic>
        <p:pic>
          <p:nvPicPr>
            <p:cNvPr id="13" name="Picture 12" descr="HDRibbonTitle-UniformTrim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-2" r="47959"/>
            <a:stretch/>
          </p:blipFill>
          <p:spPr>
            <a:xfrm>
              <a:off x="7480469" y="3128434"/>
              <a:ext cx="1664208" cy="612648"/>
            </a:xfrm>
            <a:prstGeom prst="rect">
              <a:avLst/>
            </a:prstGeom>
          </p:spPr>
        </p:pic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21934" y="1811863"/>
            <a:ext cx="5308866" cy="1515533"/>
          </a:xfrm>
        </p:spPr>
        <p:txBody>
          <a:bodyPr anchor="b">
            <a:noAutofit/>
          </a:bodyPr>
          <a:lstStyle>
            <a:lvl1pPr algn="ctr">
              <a:defRPr sz="4800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21934" y="3598327"/>
            <a:ext cx="5308866" cy="1377651"/>
          </a:xfrm>
        </p:spPr>
        <p:txBody>
          <a:bodyPr anchor="t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065417" y="5054602"/>
            <a:ext cx="673276" cy="279400"/>
          </a:xfrm>
        </p:spPr>
        <p:txBody>
          <a:bodyPr/>
          <a:lstStyle/>
          <a:p>
            <a:fld id="{5BCAD085-E8A6-8845-BD4E-CB4CCA059FC4}" type="datetimeFigureOut">
              <a:rPr lang="en-US" smtClean="0"/>
              <a:t>10/28/2025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21934" y="5054602"/>
            <a:ext cx="4064860" cy="279400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817317" y="5054602"/>
            <a:ext cx="413483" cy="279400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2019825" y="3471329"/>
            <a:ext cx="5113083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756645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6" y="4815415"/>
            <a:ext cx="6798734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026260" y="1032933"/>
            <a:ext cx="7091482" cy="3361269"/>
          </a:xfrm>
          <a:prstGeom prst="roundRect">
            <a:avLst>
              <a:gd name="adj" fmla="val 0"/>
            </a:avLst>
          </a:prstGeom>
          <a:ln w="57150" cmpd="thickThin">
            <a:solidFill>
              <a:schemeClr val="tx1">
                <a:lumMod val="50000"/>
                <a:lumOff val="5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76866" y="5382153"/>
            <a:ext cx="6798734" cy="493712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48778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6" y="906873"/>
            <a:ext cx="6798734" cy="309786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5" y="4275666"/>
            <a:ext cx="6798736" cy="1600202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1278465" y="4140199"/>
            <a:ext cx="6606425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2323965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34333" y="982132"/>
            <a:ext cx="6400250" cy="2370668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600200" y="3352799"/>
            <a:ext cx="5892798" cy="651933"/>
          </a:xfrm>
        </p:spPr>
        <p:txBody>
          <a:bodyPr anchor="ctr">
            <a:normAutofit/>
          </a:bodyPr>
          <a:lstStyle>
            <a:lvl1pPr marL="0" indent="0" algn="r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3" y="4343400"/>
            <a:ext cx="6798738" cy="1532467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849969" y="905362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33503" y="2827870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1278466" y="4140199"/>
            <a:ext cx="659553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0221834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9" y="3308581"/>
            <a:ext cx="6798728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8" y="4777381"/>
            <a:ext cx="679873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767446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09416" y="982132"/>
            <a:ext cx="6325168" cy="2243668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8" name="Text Placeholder 2"/>
          <p:cNvSpPr>
            <a:spLocks noGrp="1"/>
          </p:cNvSpPr>
          <p:nvPr>
            <p:ph type="body" idx="13"/>
          </p:nvPr>
        </p:nvSpPr>
        <p:spPr>
          <a:xfrm>
            <a:off x="1176868" y="3639312"/>
            <a:ext cx="6798730" cy="886968"/>
          </a:xfrm>
        </p:spPr>
        <p:txBody>
          <a:bodyPr anchor="b">
            <a:normAutofit/>
          </a:bodyPr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5" y="4529667"/>
            <a:ext cx="6798736" cy="1346200"/>
          </a:xfrm>
        </p:spPr>
        <p:txBody>
          <a:bodyPr anchor="t">
            <a:normAutofit/>
          </a:bodyPr>
          <a:lstStyle>
            <a:lvl1pPr marL="0" indent="0" algn="l"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878060" y="89689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649796" y="260772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cxnSp>
        <p:nvCxnSpPr>
          <p:cNvPr id="26" name="Straight Connector 25"/>
          <p:cNvCxnSpPr/>
          <p:nvPr/>
        </p:nvCxnSpPr>
        <p:spPr>
          <a:xfrm>
            <a:off x="1278466" y="3429000"/>
            <a:ext cx="659553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5007846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5" y="982131"/>
            <a:ext cx="6798734" cy="2294467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3200" b="0" dirty="0"/>
            </a:lvl1pPr>
          </a:lstStyle>
          <a:p>
            <a:pPr marL="0" lvl="0"/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Text Placeholder 2"/>
          <p:cNvSpPr>
            <a:spLocks noGrp="1"/>
          </p:cNvSpPr>
          <p:nvPr>
            <p:ph type="body" idx="13"/>
          </p:nvPr>
        </p:nvSpPr>
        <p:spPr>
          <a:xfrm>
            <a:off x="1176868" y="3566160"/>
            <a:ext cx="6798730" cy="905256"/>
          </a:xfrm>
        </p:spPr>
        <p:txBody>
          <a:bodyPr anchor="b">
            <a:normAutofit/>
          </a:bodyPr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6" y="4470400"/>
            <a:ext cx="6798734" cy="1405467"/>
          </a:xfrm>
        </p:spPr>
        <p:txBody>
          <a:bodyPr anchor="t">
            <a:normAutofit/>
          </a:bodyPr>
          <a:lstStyle>
            <a:lvl1pPr marL="0" indent="0" algn="l"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1278469" y="3429000"/>
            <a:ext cx="6606421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1407606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76865" y="2490135"/>
            <a:ext cx="6798736" cy="3385733"/>
          </a:xfrm>
        </p:spPr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14" name="Straight Connector 13"/>
          <p:cNvCxnSpPr/>
          <p:nvPr/>
        </p:nvCxnSpPr>
        <p:spPr>
          <a:xfrm>
            <a:off x="1278466" y="2354670"/>
            <a:ext cx="660642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3510624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356667" y="906873"/>
            <a:ext cx="1618930" cy="496899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76867" y="906873"/>
            <a:ext cx="4915509" cy="4968993"/>
          </a:xfrm>
        </p:spPr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14" name="Straight Connector 13"/>
          <p:cNvCxnSpPr/>
          <p:nvPr/>
        </p:nvCxnSpPr>
        <p:spPr>
          <a:xfrm>
            <a:off x="6245512" y="906873"/>
            <a:ext cx="0" cy="4968993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594053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/>
        </p:nvCxnSpPr>
        <p:spPr>
          <a:xfrm>
            <a:off x="1278465" y="2356260"/>
            <a:ext cx="659553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67881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78465" y="1641413"/>
            <a:ext cx="6595534" cy="1822514"/>
          </a:xfrm>
        </p:spPr>
        <p:txBody>
          <a:bodyPr anchor="b">
            <a:normAutofit/>
          </a:bodyPr>
          <a:lstStyle>
            <a:lvl1pPr algn="ctr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78465" y="3734859"/>
            <a:ext cx="6595534" cy="1090015"/>
          </a:xfrm>
        </p:spPr>
        <p:txBody>
          <a:bodyPr anchor="t">
            <a:normAutofit/>
          </a:bodyPr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31" name="Straight Connector 30"/>
          <p:cNvCxnSpPr/>
          <p:nvPr/>
        </p:nvCxnSpPr>
        <p:spPr>
          <a:xfrm>
            <a:off x="1278466" y="3599392"/>
            <a:ext cx="6595533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678227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/>
          <p:cNvCxnSpPr/>
          <p:nvPr/>
        </p:nvCxnSpPr>
        <p:spPr>
          <a:xfrm>
            <a:off x="1278465" y="2356260"/>
            <a:ext cx="659553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6" y="915337"/>
            <a:ext cx="6798734" cy="130386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76866" y="2487168"/>
            <a:ext cx="3337560" cy="3447288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5152" y="2487168"/>
            <a:ext cx="3337560" cy="3447288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72133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8" y="2658533"/>
            <a:ext cx="333756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76868" y="3243263"/>
            <a:ext cx="3337560" cy="2706624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1832" y="2658533"/>
            <a:ext cx="333756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1832" y="3243263"/>
            <a:ext cx="3337560" cy="2706624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10/28/2025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41" name="Straight Connector 40"/>
          <p:cNvCxnSpPr/>
          <p:nvPr/>
        </p:nvCxnSpPr>
        <p:spPr>
          <a:xfrm>
            <a:off x="1278466" y="2354670"/>
            <a:ext cx="659553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644090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5" y="915337"/>
            <a:ext cx="6798735" cy="130386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14" name="Straight Connector 13"/>
          <p:cNvCxnSpPr/>
          <p:nvPr/>
        </p:nvCxnSpPr>
        <p:spPr>
          <a:xfrm>
            <a:off x="1278466" y="2354670"/>
            <a:ext cx="659553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213003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10/28/2025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36051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5" y="1388534"/>
            <a:ext cx="2536798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20062" y="982132"/>
            <a:ext cx="3855539" cy="4893735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76865" y="3031065"/>
            <a:ext cx="2536798" cy="2438404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16" name="Straight Connector 15"/>
          <p:cNvCxnSpPr/>
          <p:nvPr/>
        </p:nvCxnSpPr>
        <p:spPr>
          <a:xfrm>
            <a:off x="1278466" y="2912533"/>
            <a:ext cx="233359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352672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5" y="1883832"/>
            <a:ext cx="3632202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069" y="1032933"/>
            <a:ext cx="2929463" cy="4792136"/>
          </a:xfrm>
          <a:prstGeom prst="roundRect">
            <a:avLst>
              <a:gd name="adj" fmla="val 0"/>
            </a:avLst>
          </a:prstGeom>
          <a:ln w="57150" cmpd="thickThin">
            <a:solidFill>
              <a:schemeClr val="tx1">
                <a:lumMod val="50000"/>
                <a:lumOff val="5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76865" y="3255432"/>
            <a:ext cx="3632201" cy="18288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44694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3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9152467" cy="6858000"/>
            <a:chOff x="0" y="0"/>
            <a:chExt cx="9152467" cy="6858000"/>
          </a:xfrm>
        </p:grpSpPr>
        <p:pic>
          <p:nvPicPr>
            <p:cNvPr id="8" name="Picture 7" descr="SD-PanelContent.png"/>
            <p:cNvPicPr>
              <a:picLocks noChangeAspect="1"/>
            </p:cNvPicPr>
            <p:nvPr/>
          </p:nvPicPr>
          <p:blipFill>
            <a:blip r:embed="rId1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9144000" cy="6858000"/>
            </a:xfrm>
            <a:prstGeom prst="rect">
              <a:avLst/>
            </a:prstGeom>
          </p:spPr>
        </p:pic>
        <p:sp>
          <p:nvSpPr>
            <p:cNvPr id="9" name="Rectangle 8"/>
            <p:cNvSpPr/>
            <p:nvPr/>
          </p:nvSpPr>
          <p:spPr>
            <a:xfrm>
              <a:off x="553888" y="542807"/>
              <a:ext cx="8039776" cy="5756392"/>
            </a:xfrm>
            <a:prstGeom prst="rect">
              <a:avLst/>
            </a:prstGeom>
            <a:noFill/>
            <a:ln w="15875" cap="flat">
              <a:miter lim="800000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pic>
          <p:nvPicPr>
            <p:cNvPr id="10" name="Picture 9" descr="HDRibbonContent-UniformTrim.png"/>
            <p:cNvPicPr>
              <a:picLocks noChangeAspect="1"/>
            </p:cNvPicPr>
            <p:nvPr/>
          </p:nvPicPr>
          <p:blipFill rotWithShape="1"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" r="14240"/>
            <a:stretch/>
          </p:blipFill>
          <p:spPr>
            <a:xfrm>
              <a:off x="0" y="3128434"/>
              <a:ext cx="685800" cy="606425"/>
            </a:xfrm>
            <a:prstGeom prst="rect">
              <a:avLst/>
            </a:prstGeom>
          </p:spPr>
        </p:pic>
        <p:pic>
          <p:nvPicPr>
            <p:cNvPr id="11" name="Picture 10" descr="HDRibbonContent-UniformTrim.png"/>
            <p:cNvPicPr>
              <a:picLocks noChangeAspect="1"/>
            </p:cNvPicPr>
            <p:nvPr/>
          </p:nvPicPr>
          <p:blipFill rotWithShape="1"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" r="14240"/>
            <a:stretch/>
          </p:blipFill>
          <p:spPr>
            <a:xfrm>
              <a:off x="8466667" y="3128434"/>
              <a:ext cx="685800" cy="606425"/>
            </a:xfrm>
            <a:prstGeom prst="rect">
              <a:avLst/>
            </a:prstGeom>
          </p:spPr>
        </p:pic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76866" y="915337"/>
            <a:ext cx="6798734" cy="13038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5" y="2490135"/>
            <a:ext cx="6798736" cy="3444997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56670" y="5960533"/>
            <a:ext cx="1148283" cy="279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5BCAD085-E8A6-8845-BD4E-CB4CCA059FC4}" type="datetimeFigureOut">
              <a:rPr lang="en-US" smtClean="0"/>
              <a:t>10/28/2025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76865" y="5960533"/>
            <a:ext cx="5104667" cy="279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80091" y="5960533"/>
            <a:ext cx="395510" cy="279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20673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2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20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8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6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Jurnalisme dan Media Digital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dirty="0" err="1"/>
              <a:t>Materi</a:t>
            </a:r>
            <a:r>
              <a:rPr dirty="0"/>
              <a:t> </a:t>
            </a:r>
            <a:r>
              <a:rPr dirty="0" err="1" smtClean="0"/>
              <a:t>Kuliah</a:t>
            </a:r>
            <a:r>
              <a:rPr lang="en-US" dirty="0" smtClean="0"/>
              <a:t> 6</a:t>
            </a:r>
            <a:endParaRPr dirty="0"/>
          </a:p>
          <a:p>
            <a:r>
              <a:rPr dirty="0" err="1"/>
              <a:t>Berdasarkan</a:t>
            </a:r>
            <a:r>
              <a:rPr dirty="0"/>
              <a:t> </a:t>
            </a:r>
            <a:r>
              <a:rPr dirty="0" err="1"/>
              <a:t>Teori</a:t>
            </a:r>
            <a:r>
              <a:rPr dirty="0"/>
              <a:t> </a:t>
            </a:r>
            <a:r>
              <a:rPr dirty="0" err="1"/>
              <a:t>Komunikasi</a:t>
            </a:r>
            <a:r>
              <a:rPr dirty="0"/>
              <a:t> Massa </a:t>
            </a:r>
            <a:r>
              <a:rPr dirty="0" err="1"/>
              <a:t>dan</a:t>
            </a:r>
            <a:r>
              <a:rPr dirty="0"/>
              <a:t> </a:t>
            </a:r>
            <a:r>
              <a:rPr dirty="0" err="1"/>
              <a:t>Transformasi</a:t>
            </a:r>
            <a:r>
              <a:rPr dirty="0"/>
              <a:t> </a:t>
            </a:r>
            <a:r>
              <a:rPr dirty="0" err="1"/>
              <a:t>Jurnalisme</a:t>
            </a:r>
            <a:r>
              <a:rPr dirty="0"/>
              <a:t> di Era Internet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Kesimpulan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Jurnalisme digital membuka partisipasi publik.</a:t>
            </a:r>
          </a:p>
          <a:p>
            <a:r>
              <a:t>• Risiko: disinformasi, bias algoritmik, krisis kepercayaan.</a:t>
            </a:r>
          </a:p>
          <a:p>
            <a:r>
              <a:t>• Diperlukan keseimbangan antara kebebasan &amp; tanggung jawab etis.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Referensi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t>1. McQuail, D. (2010). McQuail’s Mass Communication Theory.</a:t>
            </a:r>
          </a:p>
          <a:p>
            <a:r>
              <a:t>2. Jenkins, H. (2006). Convergence Culture.</a:t>
            </a:r>
          </a:p>
          <a:p>
            <a:r>
              <a:t>3. Pavlik, J.V. (2001). Journalism and New Media.</a:t>
            </a:r>
          </a:p>
          <a:p>
            <a:r>
              <a:t>4. Castells, M. (2009). Communication Power.</a:t>
            </a:r>
          </a:p>
          <a:p>
            <a:r>
              <a:t>5. Gillmor, D. (2004). We the Media.</a:t>
            </a:r>
          </a:p>
          <a:p>
            <a:r>
              <a:t>6. Singer, J.B. et al. (2011). Participatory Journalism.</a:t>
            </a:r>
          </a:p>
          <a:p>
            <a:r>
              <a:t>7. Dewan Pers (2012). Pedoman Pemberitaan Media Siber.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Pendahuluan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Perkembangan teknologi informasi mengubah komunikasi massa.</a:t>
            </a:r>
          </a:p>
          <a:p>
            <a:r>
              <a:t>• Jurnalisme bergeser dari media cetak/penyiaran ke media digital.</a:t>
            </a:r>
          </a:p>
          <a:p>
            <a:r>
              <a:t>• Munculnya media siber dan jurnalisme warga (citizen journalism).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Landasan Teori Komunikasi Massa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Agenda Setting: media membentuk agenda publik.</a:t>
            </a:r>
          </a:p>
          <a:p>
            <a:r>
              <a:t>• Uses and Gratifications: audiens aktif memilih media.</a:t>
            </a:r>
          </a:p>
          <a:p>
            <a:r>
              <a:t>• Gatekeeping: kontrol informasi oleh wartawan kini tergantikan algoritma.</a:t>
            </a:r>
          </a:p>
          <a:p>
            <a:r>
              <a:t>• Konvergensi Media (Jenkins, 2006): integrasi lintas platform.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Transformasi Jurnalisme di Era Internet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Produksi: multimedia, penggunaan data &amp; AI.</a:t>
            </a:r>
          </a:p>
          <a:p>
            <a:r>
              <a:t>• Distribusi: portal berita online &amp; media sosial.</a:t>
            </a:r>
          </a:p>
          <a:p>
            <a:r>
              <a:t>• Konsumsi: real-time, algoritmik, partisipatif.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Munculnya Media Siber (Cyber Media)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Evolusi media massa tradisional ke digital.</a:t>
            </a:r>
          </a:p>
          <a:p>
            <a:r>
              <a:t>• Ciri: interaktif, instan, multimedia, hyperlink, personalisasi.</a:t>
            </a:r>
          </a:p>
          <a:p>
            <a:r>
              <a:t>• Contoh: Kompas.com, Detik.com, BBC.com.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Platform Media Sosial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Media sosial menjadi saluran utama distribusi berita.</a:t>
            </a:r>
          </a:p>
          <a:p>
            <a:r>
              <a:t>• Contoh: Twitter (X), Instagram, TikTok, YouTube.</a:t>
            </a:r>
          </a:p>
          <a:p>
            <a:r>
              <a:t>• Adaptasi konten singkat dan visual.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Citizen Journalism di Era Internet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Pelaporan berita oleh warga non-profesional.</a:t>
            </a:r>
          </a:p>
          <a:p>
            <a:r>
              <a:t>• Menggunakan blog, smartphone, media sosial.</a:t>
            </a:r>
          </a:p>
          <a:p>
            <a:r>
              <a:t>• Partisipatif, cepat, berbasis teknologi digital.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Tantangan Citizen Journalism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Verifikasi informasi dan hoaks.</a:t>
            </a:r>
          </a:p>
          <a:p>
            <a:r>
              <a:t>• Etika dan tanggung jawab publikasi.</a:t>
            </a:r>
          </a:p>
          <a:p>
            <a:r>
              <a:t>• Disinformasi dan propaganda.</a:t>
            </a:r>
          </a:p>
          <a:p>
            <a:r>
              <a:t>• Batas kabur antara wartawan dan warga.</a:t>
            </a:r>
          </a:p>
          <a:p>
            <a:r>
              <a:t>• Ketergantungan pada algoritma platform.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Implikasi Etis dan Profesional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Perlu kode etik jurnalistik digital (Dewan Pers, 2012).</a:t>
            </a:r>
          </a:p>
          <a:p>
            <a:r>
              <a:t>• Literasi digital bagi publik.</a:t>
            </a:r>
          </a:p>
          <a:p>
            <a:r>
              <a:t>• Kolaborasi jurnalis dan warga menjaga kredibilitas informasi.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ganic">
  <a:themeElements>
    <a:clrScheme name="Organic">
      <a:dk1>
        <a:sysClr val="windowText" lastClr="000000"/>
      </a:dk1>
      <a:lt1>
        <a:sysClr val="window" lastClr="FFFFFF"/>
      </a:lt1>
      <a:dk2>
        <a:srgbClr val="212121"/>
      </a:dk2>
      <a:lt2>
        <a:srgbClr val="DADADA"/>
      </a:lt2>
      <a:accent1>
        <a:srgbClr val="83992A"/>
      </a:accent1>
      <a:accent2>
        <a:srgbClr val="3C9770"/>
      </a:accent2>
      <a:accent3>
        <a:srgbClr val="44709D"/>
      </a:accent3>
      <a:accent4>
        <a:srgbClr val="A23C33"/>
      </a:accent4>
      <a:accent5>
        <a:srgbClr val="D97828"/>
      </a:accent5>
      <a:accent6>
        <a:srgbClr val="DEB340"/>
      </a:accent6>
      <a:hlink>
        <a:srgbClr val="A8BF4D"/>
      </a:hlink>
      <a:folHlink>
        <a:srgbClr val="B4CA80"/>
      </a:folHlink>
    </a:clrScheme>
    <a:fontScheme name="Organic">
      <a:majorFont>
        <a:latin typeface="Garamond" panose="02020404030301010803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aramond" panose="02020404030301010803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rganic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10000"/>
              </a:schemeClr>
            </a:gs>
            <a:gs pos="100000">
              <a:schemeClr val="phClr">
                <a:tint val="8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4000"/>
                <a:satMod val="130000"/>
                <a:lumMod val="90000"/>
              </a:schemeClr>
              <a:schemeClr val="phClr">
                <a:tint val="94000"/>
                <a:satMod val="120000"/>
                <a:lumMod val="104000"/>
              </a:schemeClr>
            </a:duotone>
          </a:blip>
          <a:tile tx="0" ty="0" sx="100000" sy="100000" flip="none" algn="tl"/>
        </a:blipFill>
      </a:fillStyleLst>
      <a:lnStyleLst>
        <a:ln w="9525" cap="rnd" cmpd="sng" algn="ctr">
          <a:solidFill>
            <a:schemeClr val="phClr"/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38100" dist="254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88000"/>
                <a:lumMod val="98000"/>
              </a:schemeClr>
            </a:gs>
          </a:gsLst>
          <a:lin ang="5400000" scaled="0"/>
        </a:gradFill>
        <a:blipFill>
          <a:blip xmlns:r="http://schemas.openxmlformats.org/officeDocument/2006/relationships" r:embed="rId2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rganic" id="{28CDC826-8792-45C0-861B-85EB3ADEDA33}" vid="{7DAC20F1-423D-49E2-BD0B-50532748BAD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Organic</Template>
  <TotalTime>2</TotalTime>
  <Words>414</Words>
  <Application>Microsoft Office PowerPoint</Application>
  <PresentationFormat>On-screen Show (4:3)</PresentationFormat>
  <Paragraphs>50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4" baseType="lpstr">
      <vt:lpstr>Arial</vt:lpstr>
      <vt:lpstr>Garamond</vt:lpstr>
      <vt:lpstr>Organic</vt:lpstr>
      <vt:lpstr>Jurnalisme dan Media Digital</vt:lpstr>
      <vt:lpstr>Pendahuluan</vt:lpstr>
      <vt:lpstr>Landasan Teori Komunikasi Massa</vt:lpstr>
      <vt:lpstr>Transformasi Jurnalisme di Era Internet</vt:lpstr>
      <vt:lpstr>Munculnya Media Siber (Cyber Media)</vt:lpstr>
      <vt:lpstr>Platform Media Sosial</vt:lpstr>
      <vt:lpstr>Citizen Journalism di Era Internet</vt:lpstr>
      <vt:lpstr>Tantangan Citizen Journalism</vt:lpstr>
      <vt:lpstr>Implikasi Etis dan Profesional</vt:lpstr>
      <vt:lpstr>Kesimpulan</vt:lpstr>
      <vt:lpstr>Referensi</vt:lpstr>
    </vt:vector>
  </TitlesOfParts>
  <Manager/>
  <Company/>
  <LinksUpToDate>false</LinksUpToDate>
  <SharedDoc>false</SharedDoc>
  <HyperlinkBase/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Jurnalisme dan Media Digital</dc:title>
  <dc:subject/>
  <dc:creator>Anin</dc:creator>
  <cp:keywords/>
  <dc:description>generated using python-pptx</dc:description>
  <cp:lastModifiedBy>Anin</cp:lastModifiedBy>
  <cp:revision>3</cp:revision>
  <dcterms:created xsi:type="dcterms:W3CDTF">2013-01-27T09:14:16Z</dcterms:created>
  <dcterms:modified xsi:type="dcterms:W3CDTF">2025-10-27T23:40:21Z</dcterms:modified>
  <cp:category/>
</cp:coreProperties>
</file>